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57" r:id="rId4"/>
    <p:sldId id="275" r:id="rId5"/>
    <p:sldId id="276" r:id="rId6"/>
    <p:sldId id="258" r:id="rId7"/>
    <p:sldId id="259" r:id="rId8"/>
    <p:sldId id="260" r:id="rId9"/>
    <p:sldId id="302" r:id="rId10"/>
    <p:sldId id="294" r:id="rId11"/>
    <p:sldId id="277" r:id="rId12"/>
    <p:sldId id="278" r:id="rId13"/>
    <p:sldId id="280" r:id="rId14"/>
    <p:sldId id="279" r:id="rId15"/>
    <p:sldId id="281" r:id="rId16"/>
    <p:sldId id="263" r:id="rId17"/>
    <p:sldId id="264" r:id="rId18"/>
    <p:sldId id="265" r:id="rId19"/>
    <p:sldId id="282" r:id="rId20"/>
    <p:sldId id="299" r:id="rId21"/>
    <p:sldId id="296" r:id="rId22"/>
    <p:sldId id="297" r:id="rId23"/>
    <p:sldId id="269" r:id="rId24"/>
    <p:sldId id="295" r:id="rId25"/>
    <p:sldId id="283" r:id="rId26"/>
    <p:sldId id="285" r:id="rId27"/>
    <p:sldId id="286" r:id="rId28"/>
    <p:sldId id="298" r:id="rId29"/>
    <p:sldId id="284" r:id="rId30"/>
    <p:sldId id="270" r:id="rId31"/>
    <p:sldId id="271" r:id="rId32"/>
    <p:sldId id="272" r:id="rId33"/>
    <p:sldId id="273" r:id="rId34"/>
    <p:sldId id="274" r:id="rId35"/>
    <p:sldId id="287" r:id="rId36"/>
    <p:sldId id="288" r:id="rId37"/>
    <p:sldId id="290" r:id="rId38"/>
    <p:sldId id="289" r:id="rId39"/>
    <p:sldId id="291" r:id="rId40"/>
    <p:sldId id="292" r:id="rId41"/>
    <p:sldId id="293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349-7AB1-4A6B-9945-16C042D2140D}" type="datetimeFigureOut">
              <a:rPr lang="en-CA" smtClean="0"/>
              <a:pPr/>
              <a:t>26/10/2015</a:t>
            </a:fld>
            <a:endParaRPr lang="en-C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12EDCB4-7CDE-4F85-A3CE-A96F2CD63A8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349-7AB1-4A6B-9945-16C042D2140D}" type="datetimeFigureOut">
              <a:rPr lang="en-CA" smtClean="0"/>
              <a:pPr/>
              <a:t>26/10/2015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CB4-7CDE-4F85-A3CE-A96F2CD63A8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349-7AB1-4A6B-9945-16C042D2140D}" type="datetimeFigureOut">
              <a:rPr lang="en-CA" smtClean="0"/>
              <a:pPr/>
              <a:t>26/10/2015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CB4-7CDE-4F85-A3CE-A96F2CD63A8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349-7AB1-4A6B-9945-16C042D2140D}" type="datetimeFigureOut">
              <a:rPr lang="en-CA" smtClean="0"/>
              <a:pPr/>
              <a:t>26/10/2015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CB4-7CDE-4F85-A3CE-A96F2CD63A8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349-7AB1-4A6B-9945-16C042D2140D}" type="datetimeFigureOut">
              <a:rPr lang="en-CA" smtClean="0"/>
              <a:pPr/>
              <a:t>26/10/2015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2EDCB4-7CDE-4F85-A3CE-A96F2CD63A8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349-7AB1-4A6B-9945-16C042D2140D}" type="datetimeFigureOut">
              <a:rPr lang="en-CA" smtClean="0"/>
              <a:pPr/>
              <a:t>26/10/2015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CB4-7CDE-4F85-A3CE-A96F2CD63A8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349-7AB1-4A6B-9945-16C042D2140D}" type="datetimeFigureOut">
              <a:rPr lang="en-CA" smtClean="0"/>
              <a:pPr/>
              <a:t>26/10/2015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CB4-7CDE-4F85-A3CE-A96F2CD63A8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349-7AB1-4A6B-9945-16C042D2140D}" type="datetimeFigureOut">
              <a:rPr lang="en-CA" smtClean="0"/>
              <a:pPr/>
              <a:t>26/10/2015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CB4-7CDE-4F85-A3CE-A96F2CD63A8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349-7AB1-4A6B-9945-16C042D2140D}" type="datetimeFigureOut">
              <a:rPr lang="en-CA" smtClean="0"/>
              <a:pPr/>
              <a:t>26/10/2015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CB4-7CDE-4F85-A3CE-A96F2CD63A8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349-7AB1-4A6B-9945-16C042D2140D}" type="datetimeFigureOut">
              <a:rPr lang="en-CA" smtClean="0"/>
              <a:pPr/>
              <a:t>26/10/2015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CB4-7CDE-4F85-A3CE-A96F2CD63A8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2349-7AB1-4A6B-9945-16C042D2140D}" type="datetimeFigureOut">
              <a:rPr lang="en-CA" smtClean="0"/>
              <a:pPr/>
              <a:t>26/10/2015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2EDCB4-7CDE-4F85-A3CE-A96F2CD63A8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DE2349-7AB1-4A6B-9945-16C042D2140D}" type="datetimeFigureOut">
              <a:rPr lang="en-CA" smtClean="0"/>
              <a:pPr/>
              <a:t>26/10/2015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12EDCB4-7CDE-4F85-A3CE-A96F2CD63A8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ccic.ca/wp-content/uploads/2015/09/SDG_Report_FINAL_WEB_v6.pdf" TargetMode="External"/><Relationship Id="rId2" Type="http://schemas.openxmlformats.org/officeDocument/2006/relationships/hyperlink" Target="https://sustainabledevelopment.un.org/top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na-aiic.ca/en/international-work" TargetMode="External"/><Relationship Id="rId4" Type="http://schemas.openxmlformats.org/officeDocument/2006/relationships/hyperlink" Target="http://www.who.int/hrh/news/2015/path-towards-SDGs/en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n.ch/" TargetMode="External"/><Relationship Id="rId3" Type="http://schemas.openxmlformats.org/officeDocument/2006/relationships/hyperlink" Target="http://ccic.ca/" TargetMode="External"/><Relationship Id="rId7" Type="http://schemas.openxmlformats.org/officeDocument/2006/relationships/hyperlink" Target="http://www.msf.ca/" TargetMode="External"/><Relationship Id="rId2" Type="http://schemas.openxmlformats.org/officeDocument/2006/relationships/hyperlink" Target="http://cainursing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sointernational.org/" TargetMode="External"/><Relationship Id="rId5" Type="http://schemas.openxmlformats.org/officeDocument/2006/relationships/hyperlink" Target="http://www.csih.org/en/" TargetMode="External"/><Relationship Id="rId4" Type="http://schemas.openxmlformats.org/officeDocument/2006/relationships/hyperlink" Target="http://www.redcross.ca/" TargetMode="External"/><Relationship Id="rId9" Type="http://schemas.openxmlformats.org/officeDocument/2006/relationships/hyperlink" Target="http://www.oxfam.c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phcconsulting.c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Western/Prairie Regional Conference 2015</a:t>
            </a:r>
          </a:p>
          <a:p>
            <a:r>
              <a:rPr lang="en-CA" dirty="0" smtClean="0"/>
              <a:t>Canadian Nursing Students’ Association</a:t>
            </a:r>
          </a:p>
          <a:p>
            <a:r>
              <a:rPr lang="en-CA" dirty="0" smtClean="0"/>
              <a:t>Nora Whyte, RN, </a:t>
            </a:r>
            <a:r>
              <a:rPr lang="en-CA" dirty="0" smtClean="0"/>
              <a:t>MSN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Nursing Leadership: Global Contexts and Connections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International Nursing Day 2014</a:t>
            </a:r>
            <a:endParaRPr lang="en-CA" dirty="0"/>
          </a:p>
        </p:txBody>
      </p:sp>
      <p:pic>
        <p:nvPicPr>
          <p:cNvPr id="7" name="Content Placeholder 6" descr="NAN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628800"/>
            <a:ext cx="6096000" cy="4391000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Japan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 smtClean="0"/>
              <a:t>Worked with Japanese Nursing Association and nursing schools on health promotion &amp; community development projects</a:t>
            </a:r>
          </a:p>
          <a:p>
            <a:r>
              <a:rPr lang="en-CA" dirty="0" smtClean="0"/>
              <a:t>Organized study tours to Canada x 5</a:t>
            </a:r>
          </a:p>
          <a:p>
            <a:r>
              <a:rPr lang="en-CA" dirty="0" smtClean="0"/>
              <a:t>Collaborated on publications &amp; seminars</a:t>
            </a:r>
          </a:p>
          <a:p>
            <a:endParaRPr lang="en-CA" dirty="0"/>
          </a:p>
        </p:txBody>
      </p:sp>
      <p:pic>
        <p:nvPicPr>
          <p:cNvPr id="7" name="Picture 102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90" y="1905228"/>
            <a:ext cx="2438095" cy="365714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 smtClean="0"/>
              <a:t>New roles for public health nurses</a:t>
            </a:r>
          </a:p>
          <a:p>
            <a:r>
              <a:rPr lang="en-CA" dirty="0" smtClean="0"/>
              <a:t>Strong interest in services for seniors</a:t>
            </a:r>
          </a:p>
          <a:p>
            <a:r>
              <a:rPr lang="en-CA" dirty="0" smtClean="0"/>
              <a:t>Teamwork by nursing leaders to contribute nursing knowledge to health system reform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72816"/>
            <a:ext cx="3749675" cy="19442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Demonstrating community meeting process in Miura City hosted by JNA</a:t>
            </a:r>
          </a:p>
        </p:txBody>
      </p:sp>
      <p:pic>
        <p:nvPicPr>
          <p:cNvPr id="6" name="Content Placeholder 5" descr="pic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3312368" cy="2297028"/>
          </a:xfr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2769761"/>
            <a:ext cx="3749675" cy="19280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Results of Miura City Meeting – “Guidebook for community meetings”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619875" cy="358140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Nagano College of Nursing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507" y="1447800"/>
            <a:ext cx="6856186" cy="4572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India</a:t>
            </a:r>
            <a:endParaRPr lang="en-CA" dirty="0"/>
          </a:p>
        </p:txBody>
      </p:sp>
      <p:pic>
        <p:nvPicPr>
          <p:cNvPr id="4" name="Content Placeholder 3" descr="GNC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Canada-India Partnership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CA" dirty="0" smtClean="0"/>
              <a:t>Faculty development in moving to a BSN Degree Program in 1998. University of BC School of Nursing was asked to become a partner with Canada India Education Society in working with Guru Nanak College in Punjab. </a:t>
            </a:r>
          </a:p>
          <a:p>
            <a:r>
              <a:rPr lang="en-CA" dirty="0" smtClean="0"/>
              <a:t>Faculty &amp; student exchanges took place from 1998 to 2007. </a:t>
            </a:r>
          </a:p>
          <a:p>
            <a:r>
              <a:rPr lang="en-CA" dirty="0" smtClean="0"/>
              <a:t>Canadian partners assisted with lab and library resources. </a:t>
            </a:r>
          </a:p>
          <a:p>
            <a:r>
              <a:rPr lang="en-CA" dirty="0" smtClean="0"/>
              <a:t>Primary Health Care Project was created in 2001to build on the growing relationship—carried out from 2001 to 2005. </a:t>
            </a:r>
          </a:p>
          <a:p>
            <a:r>
              <a:rPr lang="en-CA" dirty="0" smtClean="0"/>
              <a:t>New partnership with Health Sciences University in Punjab began in 2012.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Student Exchanges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 smtClean="0"/>
              <a:t>Bilateral exchanges.</a:t>
            </a:r>
          </a:p>
          <a:p>
            <a:endParaRPr lang="en-CA" dirty="0" smtClean="0"/>
          </a:p>
          <a:p>
            <a:r>
              <a:rPr lang="en-CA" dirty="0" smtClean="0"/>
              <a:t>Small groups of students each time.</a:t>
            </a:r>
          </a:p>
          <a:p>
            <a:endParaRPr lang="en-CA" dirty="0" smtClean="0"/>
          </a:p>
          <a:p>
            <a:r>
              <a:rPr lang="en-CA" dirty="0" smtClean="0"/>
              <a:t>Benefits to other students in both schools (buddies &amp; group learning).</a:t>
            </a:r>
          </a:p>
          <a:p>
            <a:endParaRPr lang="en-CA" dirty="0" smtClean="0"/>
          </a:p>
          <a:p>
            <a:r>
              <a:rPr lang="en-CA" dirty="0" smtClean="0"/>
              <a:t>Leadership  &amp; relationships.</a:t>
            </a:r>
          </a:p>
        </p:txBody>
      </p:sp>
      <p:pic>
        <p:nvPicPr>
          <p:cNvPr id="7" name="Content Placeholder 6" descr="GN Studen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704975"/>
            <a:ext cx="5715000" cy="4286250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UBC students making connections</a:t>
            </a:r>
            <a:endParaRPr lang="en-CA" dirty="0"/>
          </a:p>
        </p:txBody>
      </p:sp>
      <p:pic>
        <p:nvPicPr>
          <p:cNvPr id="7" name="Picture 10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695" y="1947613"/>
            <a:ext cx="5923810" cy="357237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Dedication – Verna Huffman Splane</a:t>
            </a:r>
            <a:endParaRPr lang="en-CA" dirty="0"/>
          </a:p>
        </p:txBody>
      </p:sp>
      <p:pic>
        <p:nvPicPr>
          <p:cNvPr id="7" name="Content Placeholder 6" descr="Verna June 15 20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09523" y="1628800"/>
            <a:ext cx="1959429" cy="4391000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International nurse, leader, mentor and friend.</a:t>
            </a:r>
          </a:p>
          <a:p>
            <a:r>
              <a:rPr lang="en-CA" dirty="0" smtClean="0"/>
              <a:t>Served as VP on the Board of Directors of ICN from 1973 to 1981.</a:t>
            </a:r>
          </a:p>
          <a:p>
            <a:r>
              <a:rPr lang="en-CA" dirty="0" smtClean="0"/>
              <a:t>Worked for WHO and Canadian Govt.</a:t>
            </a:r>
          </a:p>
          <a:p>
            <a:r>
              <a:rPr lang="en-CA" dirty="0" smtClean="0"/>
              <a:t>Officer of the Order of </a:t>
            </a:r>
            <a:r>
              <a:rPr lang="en-CA" dirty="0" smtClean="0"/>
              <a:t>Canada</a:t>
            </a:r>
          </a:p>
          <a:p>
            <a:pPr>
              <a:buNone/>
            </a:pPr>
            <a:r>
              <a:rPr lang="en-CA" dirty="0" smtClean="0"/>
              <a:t>	Photo: Verna addressing a group of Canadian nursing leaders at a garden party at her home [CNA Biennium in Vancouver June2012]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Faculty Exchanges</a:t>
            </a:r>
            <a:endParaRPr lang="en-CA" dirty="0"/>
          </a:p>
        </p:txBody>
      </p:sp>
      <p:pic>
        <p:nvPicPr>
          <p:cNvPr id="4" name="Content Placeholder 3" descr="Tea party at guesthous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Partnership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Value of long-term partnerships with time to gain understanding of culture, history &amp; politics of each partner country/region.</a:t>
            </a:r>
          </a:p>
          <a:p>
            <a:r>
              <a:rPr lang="en-CA" dirty="0" smtClean="0"/>
              <a:t>Student exchanges (undergraduate and graduate levels) within the context of the partnership. What are the challenges and benefits?</a:t>
            </a:r>
          </a:p>
          <a:p>
            <a:r>
              <a:rPr lang="en-CA" dirty="0" smtClean="0"/>
              <a:t>What are some other avenues in international engagement and advocacy for global health?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Building Capacity for Primary Health Care in Rural Punjab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Focus on PHC approach using community development, prevention &amp; health promotion in rural areas</a:t>
            </a:r>
          </a:p>
          <a:p>
            <a:r>
              <a:rPr lang="en-CA" dirty="0" smtClean="0"/>
              <a:t>Exploration of community health nursing role</a:t>
            </a:r>
          </a:p>
          <a:p>
            <a:r>
              <a:rPr lang="en-CA" dirty="0" smtClean="0"/>
              <a:t>Leadership for health improvement</a:t>
            </a:r>
          </a:p>
          <a:p>
            <a:r>
              <a:rPr lang="en-CA" dirty="0" smtClean="0"/>
              <a:t>Partnerships with local organizations</a:t>
            </a:r>
            <a:endParaRPr lang="en-CA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4933950" y="2327672"/>
          <a:ext cx="3749675" cy="2812256"/>
        </p:xfrm>
        <a:graphic>
          <a:graphicData uri="http://schemas.openxmlformats.org/presentationml/2006/ole">
            <p:oleObj spid="_x0000_s2050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Phase 1: Community Assessment</a:t>
            </a:r>
            <a:endParaRPr lang="en-CA" dirty="0"/>
          </a:p>
        </p:txBody>
      </p:sp>
      <p:pic>
        <p:nvPicPr>
          <p:cNvPr id="5" name="Content Placeholder 4" descr="Phase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3749675" cy="3110260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2132856"/>
            <a:ext cx="3749040" cy="3886944"/>
          </a:xfrm>
        </p:spPr>
        <p:txBody>
          <a:bodyPr/>
          <a:lstStyle/>
          <a:p>
            <a:r>
              <a:rPr lang="en-CA" dirty="0" smtClean="0"/>
              <a:t>60 villages</a:t>
            </a:r>
          </a:p>
          <a:p>
            <a:r>
              <a:rPr lang="en-CA" dirty="0" smtClean="0"/>
              <a:t>Held community meetings</a:t>
            </a:r>
          </a:p>
          <a:p>
            <a:r>
              <a:rPr lang="en-CA" dirty="0" smtClean="0"/>
              <a:t>Compiled report with recommendations </a:t>
            </a:r>
          </a:p>
          <a:p>
            <a:r>
              <a:rPr lang="en-CA" dirty="0" smtClean="0"/>
              <a:t>Used report to develop proposal for Phase 2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Faculty &amp; nursing students surveyed 9,600 households </a:t>
            </a:r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Assessed village environment, sanitation, health conditions &amp; services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548" y="1628801"/>
            <a:ext cx="3610479" cy="223224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76872"/>
            <a:ext cx="3456384" cy="20882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Phase 2: Village health services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Team of CHNs began delivering health programs: Women’s groups, school health, maternal-child services &amp; health promotion in selected villages.</a:t>
            </a:r>
          </a:p>
          <a:p>
            <a:r>
              <a:rPr lang="en-CA" dirty="0" smtClean="0"/>
              <a:t>Canadian consultants supported the team, worked on organizational development with partner &amp; monitored progress.</a:t>
            </a:r>
            <a:endParaRPr lang="en-CA" dirty="0"/>
          </a:p>
        </p:txBody>
      </p:sp>
      <p:pic>
        <p:nvPicPr>
          <p:cNvPr id="5" name="Picture Placeholder 4" descr="CHNs in 20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3988" r="3988"/>
          <a:stretch>
            <a:fillRect/>
          </a:stretch>
        </p:blipFill>
        <p:spPr>
          <a:xfrm>
            <a:off x="4933950" y="1844824"/>
            <a:ext cx="3749675" cy="2520281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CHNs leading change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CHNs established relationships with local leaders.</a:t>
            </a:r>
          </a:p>
          <a:p>
            <a:r>
              <a:rPr lang="en-CA" dirty="0" smtClean="0"/>
              <a:t>Held village meetings to explain the purpose of the new project; gained experience in organizing meetings and events.</a:t>
            </a:r>
          </a:p>
          <a:p>
            <a:r>
              <a:rPr lang="en-CA" dirty="0" smtClean="0"/>
              <a:t>Responded to community concerns and requests for new services (e.g.,  requests from schools).</a:t>
            </a:r>
          </a:p>
          <a:p>
            <a:r>
              <a:rPr lang="en-CA" dirty="0" smtClean="0"/>
              <a:t>Worked with a group of volunteers to help organize outreach.</a:t>
            </a:r>
          </a:p>
          <a:p>
            <a:r>
              <a:rPr lang="en-CA" dirty="0" smtClean="0"/>
              <a:t>Linked with local organizations on new projects (e.g., reproductive and maternal health).</a:t>
            </a:r>
          </a:p>
          <a:p>
            <a:r>
              <a:rPr lang="en-CA" dirty="0" smtClean="0"/>
              <a:t>Evaluation: Access improved &amp; satisfaction with services was high.</a:t>
            </a:r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Fair 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Village Environments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447800"/>
            <a:ext cx="7048499" cy="4572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“Healthy Mothers, Healthy Babies”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8" y="1447800"/>
            <a:ext cx="5257783" cy="4572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b="1" dirty="0" smtClean="0"/>
              <a:t>Inspire:</a:t>
            </a:r>
            <a:r>
              <a:rPr lang="en-CA" dirty="0" smtClean="0"/>
              <a:t> How I have been inspired through involvement in global nursing partnerships.</a:t>
            </a:r>
          </a:p>
          <a:p>
            <a:r>
              <a:rPr lang="en-CA" b="1" dirty="0" smtClean="0"/>
              <a:t>Advocate:</a:t>
            </a:r>
            <a:r>
              <a:rPr lang="en-CA" dirty="0" smtClean="0"/>
              <a:t> Examples of advocacy in action.</a:t>
            </a:r>
          </a:p>
          <a:p>
            <a:r>
              <a:rPr lang="en-CA" b="1" dirty="0" smtClean="0"/>
              <a:t>Unleash: </a:t>
            </a:r>
            <a:r>
              <a:rPr lang="en-CA" dirty="0" smtClean="0"/>
              <a:t>The power of the profession in realizing change through global citizenship – International Council of Nurses &amp; New Global Agenda of the UN Sustainable Development Goals.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International Council of Nurses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CA" dirty="0" smtClean="0"/>
              <a:t>130 national nursing associations, including Canada (CNA)</a:t>
            </a:r>
          </a:p>
          <a:p>
            <a:r>
              <a:rPr lang="en-CA" dirty="0" smtClean="0"/>
              <a:t>16 Million Nurses</a:t>
            </a:r>
          </a:p>
          <a:p>
            <a:r>
              <a:rPr lang="en-CA" dirty="0" smtClean="0"/>
              <a:t>Advocacy </a:t>
            </a:r>
          </a:p>
          <a:p>
            <a:r>
              <a:rPr lang="en-CA" dirty="0" smtClean="0"/>
              <a:t>Congresses &amp; Conferences</a:t>
            </a:r>
          </a:p>
          <a:p>
            <a:r>
              <a:rPr lang="en-CA" dirty="0" smtClean="0"/>
              <a:t>Networks  </a:t>
            </a:r>
          </a:p>
          <a:p>
            <a:r>
              <a:rPr lang="en-CA" dirty="0" smtClean="0"/>
              <a:t>Leadership Activities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2808312" cy="23682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Judith Shamian, President 2013-2017</a:t>
            </a:r>
            <a:endParaRPr lang="en-CA" dirty="0"/>
          </a:p>
        </p:txBody>
      </p:sp>
      <p:pic>
        <p:nvPicPr>
          <p:cNvPr id="5" name="Content Placeholder 4" descr="Shamian in Seou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3749675" cy="2592288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 smtClean="0"/>
              <a:t>ICN promotes quality nursing care &amp; sound health policies globally</a:t>
            </a:r>
          </a:p>
          <a:p>
            <a:r>
              <a:rPr lang="en-CA" dirty="0" smtClean="0"/>
              <a:t>Connected to other international bodies (WHO, International Labour Organization)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ICN Student Assembly - 2013</a:t>
            </a:r>
            <a:endParaRPr lang="en-CA" dirty="0"/>
          </a:p>
        </p:txBody>
      </p:sp>
      <p:pic>
        <p:nvPicPr>
          <p:cNvPr id="7" name="Content Placeholder 6" descr="Student Assembly Melbourne 20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49188" y="1447800"/>
            <a:ext cx="6902824" cy="4572000"/>
          </a:xfrm>
          <a:ln w="127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Delegates at ICN Congress – </a:t>
            </a:r>
            <a:br>
              <a:rPr lang="en-CA" dirty="0" smtClean="0"/>
            </a:br>
            <a:r>
              <a:rPr lang="en-CA" dirty="0" smtClean="0"/>
              <a:t>Durban 2009</a:t>
            </a:r>
            <a:endParaRPr lang="en-CA" dirty="0"/>
          </a:p>
        </p:txBody>
      </p:sp>
      <p:pic>
        <p:nvPicPr>
          <p:cNvPr id="4" name="Content Placeholder 3" descr="ICN Durban 2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ICN 2015 Conference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Keynote Speaker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Sheila Tlou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Nursing leader with global presence</a:t>
            </a:r>
          </a:p>
          <a:p>
            <a:r>
              <a:rPr lang="en-CA" dirty="0" smtClean="0"/>
              <a:t>Former MP &amp; Minister of Health, Botswana</a:t>
            </a:r>
          </a:p>
          <a:p>
            <a:r>
              <a:rPr lang="en-CA" dirty="0" smtClean="0"/>
              <a:t>Current position: Director of the UNAIDS Regional Support Team for Eastern and Southern Africa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9" name="Content Placeholder 8" descr="Sheila Tlou ICN 2015.jpg"/>
          <p:cNvPicPr>
            <a:picLocks noGrp="1" noChangeAspect="1"/>
          </p:cNvPicPr>
          <p:nvPr>
            <p:ph sz="half" idx="4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636912"/>
            <a:ext cx="3733800" cy="2520280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Sustainable Development Goals</a:t>
            </a:r>
            <a:endParaRPr lang="en-CA" dirty="0"/>
          </a:p>
        </p:txBody>
      </p:sp>
      <p:pic>
        <p:nvPicPr>
          <p:cNvPr id="10" name="Content Placeholder 9" descr="SDS_Logo_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72817"/>
            <a:ext cx="3749675" cy="2304255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“Transforming our World: The 2030 Agenda for Global Action” approved by UN General Assembly September, 2015</a:t>
            </a:r>
          </a:p>
          <a:p>
            <a:r>
              <a:rPr lang="en-CA" b="1" dirty="0" smtClean="0"/>
              <a:t>17 Broad Goals </a:t>
            </a:r>
          </a:p>
          <a:p>
            <a:pPr>
              <a:buNone/>
            </a:pPr>
            <a:r>
              <a:rPr lang="en-CA" dirty="0" smtClean="0"/>
              <a:t># 1. End poverty</a:t>
            </a:r>
          </a:p>
          <a:p>
            <a:pPr>
              <a:buNone/>
            </a:pPr>
            <a:r>
              <a:rPr lang="en-CA" dirty="0" smtClean="0"/>
              <a:t># 3. Ensure healthy lives</a:t>
            </a:r>
          </a:p>
          <a:p>
            <a:pPr>
              <a:buNone/>
            </a:pPr>
            <a:r>
              <a:rPr lang="en-CA" dirty="0" smtClean="0"/>
              <a:t># 5. Achieve gender equality</a:t>
            </a:r>
          </a:p>
          <a:p>
            <a:pPr>
              <a:buNone/>
            </a:pPr>
            <a:r>
              <a:rPr lang="en-CA" dirty="0" smtClean="0"/>
              <a:t># 13. Take urgent action on climate change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Goals &amp; Targets for Health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All 17 goals link to determinants of health. Each goal has specific targets.</a:t>
            </a:r>
          </a:p>
          <a:p>
            <a:r>
              <a:rPr lang="en-CA" dirty="0" smtClean="0"/>
              <a:t>Health is recognized as a fundamental human right.</a:t>
            </a:r>
          </a:p>
          <a:p>
            <a:r>
              <a:rPr lang="en-CA" dirty="0" smtClean="0"/>
              <a:t>New emphasis on health systems and human resources for health. </a:t>
            </a:r>
          </a:p>
          <a:p>
            <a:r>
              <a:rPr lang="en-CA" b="1" dirty="0" smtClean="0"/>
              <a:t>Universal health coverage </a:t>
            </a:r>
            <a:r>
              <a:rPr lang="en-CA" dirty="0" smtClean="0"/>
              <a:t>is viewed as a key target and opportunity for greater advocacy by health activists. </a:t>
            </a:r>
          </a:p>
          <a:p>
            <a:r>
              <a:rPr lang="en-CA" dirty="0" smtClean="0"/>
              <a:t>Universal health coverage includes financial risk protection, access to essential services plus access to safe, effective, affordable medicines and vaccines for all (Target 3.8).</a:t>
            </a:r>
            <a:endParaRPr lang="en-C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Contexts &amp; Opportunities</a:t>
            </a:r>
            <a:endParaRPr lang="en-CA" dirty="0"/>
          </a:p>
        </p:txBody>
      </p:sp>
      <p:pic>
        <p:nvPicPr>
          <p:cNvPr id="4" name="Content Placeholder 3" descr="UNSustainableDevelopmentGoals_Brand-0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8028384" cy="165811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dirty="0" smtClean="0">
                <a:hlinkClick r:id="rId2"/>
              </a:rPr>
              <a:t>United Nations Sustainable Development Goals </a:t>
            </a: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>
                <a:hlinkClick r:id="rId3"/>
              </a:rPr>
              <a:t>BC Council for International Cooperation “Keeping score: UN Sustainable Development Goals”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	[Note relevance to Canada and closing gaps for Aboriginal populations] 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>
                <a:hlinkClick r:id="rId4"/>
              </a:rPr>
              <a:t>WHO “Investing in health workforces: the path towards the SDGs starts here” (Jim Campbell) </a:t>
            </a: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 </a:t>
            </a:r>
            <a:r>
              <a:rPr lang="en-CA" dirty="0" smtClean="0">
                <a:hlinkClick r:id="rId5"/>
              </a:rPr>
              <a:t>Canadian Nurses Association: </a:t>
            </a:r>
            <a:r>
              <a:rPr lang="en-CA" dirty="0" smtClean="0">
                <a:hlinkClick r:id="rId5"/>
              </a:rPr>
              <a:t>International Work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/>
              <a:t>[See this page for resources on Programs &amp; Partnerships, Global Health Issues and ICN]</a:t>
            </a: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Engagement  &amp; Career Opportunities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>
                <a:hlinkClick r:id="rId2"/>
              </a:rPr>
              <a:t>Canadian Association for International Nursing</a:t>
            </a:r>
            <a:endParaRPr lang="en-CA" dirty="0" smtClean="0"/>
          </a:p>
          <a:p>
            <a:pPr>
              <a:buNone/>
            </a:pPr>
            <a:r>
              <a:rPr lang="en-CA" dirty="0" smtClean="0">
                <a:solidFill>
                  <a:srgbClr val="0070C0"/>
                </a:solidFill>
                <a:hlinkClick r:id="rId3"/>
              </a:rPr>
              <a:t>Canadian Council for International Cooperation</a:t>
            </a:r>
            <a:endParaRPr lang="en-CA" dirty="0" smtClean="0"/>
          </a:p>
          <a:p>
            <a:pPr>
              <a:buNone/>
            </a:pPr>
            <a:r>
              <a:rPr lang="en-CA" dirty="0" smtClean="0">
                <a:hlinkClick r:id="rId4"/>
              </a:rPr>
              <a:t>Canadian Red Cross</a:t>
            </a:r>
            <a:endParaRPr lang="en-CA" dirty="0" smtClean="0"/>
          </a:p>
          <a:p>
            <a:pPr>
              <a:buNone/>
            </a:pPr>
            <a:r>
              <a:rPr lang="en-CA" dirty="0" smtClean="0">
                <a:hlinkClick r:id="rId5"/>
              </a:rPr>
              <a:t>Canadian Society for International Health </a:t>
            </a:r>
            <a:endParaRPr lang="en-CA" dirty="0" smtClean="0"/>
          </a:p>
          <a:p>
            <a:pPr>
              <a:buNone/>
            </a:pPr>
            <a:r>
              <a:rPr lang="en-CA" dirty="0" smtClean="0">
                <a:hlinkClick r:id="rId6"/>
              </a:rPr>
              <a:t>CUSO International</a:t>
            </a:r>
            <a:endParaRPr lang="en-CA" dirty="0" smtClean="0"/>
          </a:p>
          <a:p>
            <a:pPr>
              <a:buNone/>
            </a:pPr>
            <a:r>
              <a:rPr lang="en-CA" dirty="0" smtClean="0">
                <a:hlinkClick r:id="rId7"/>
              </a:rPr>
              <a:t>Doctors Without Borders (MSF)</a:t>
            </a:r>
            <a:endParaRPr lang="en-CA" dirty="0" smtClean="0"/>
          </a:p>
          <a:p>
            <a:pPr>
              <a:buNone/>
            </a:pPr>
            <a:r>
              <a:rPr lang="en-CA" dirty="0" smtClean="0">
                <a:hlinkClick r:id="rId8"/>
              </a:rPr>
              <a:t>International Council of Nurses </a:t>
            </a:r>
            <a:endParaRPr lang="en-CA" dirty="0" smtClean="0"/>
          </a:p>
          <a:p>
            <a:pPr>
              <a:buNone/>
            </a:pPr>
            <a:r>
              <a:rPr lang="en-CA" dirty="0" smtClean="0">
                <a:hlinkClick r:id="rId9"/>
              </a:rPr>
              <a:t>OXFAM Canada</a:t>
            </a:r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journey in global nursing</a:t>
            </a:r>
            <a:endParaRPr lang="en-CA" dirty="0"/>
          </a:p>
        </p:txBody>
      </p:sp>
      <p:pic>
        <p:nvPicPr>
          <p:cNvPr id="4" name="Content Placeholder 3" descr="School childr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  <a:ln w="190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Closing Comments...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Nurses and their organizations—associations, unions &amp; schools of nursing—exemplify leadership in multiple ways: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Commitment to improving health &amp; health care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Local and global citizenship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Passion for the profession 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Teamwork to achieve their goals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Strategic partnerships and coalitions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Solidarity and advocacy for change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Appreciation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Nursing Association of Nepal</a:t>
            </a:r>
          </a:p>
          <a:p>
            <a:r>
              <a:rPr lang="en-CA" dirty="0" smtClean="0"/>
              <a:t>Japanese Nursing Association</a:t>
            </a:r>
          </a:p>
          <a:p>
            <a:r>
              <a:rPr lang="en-CA" dirty="0" smtClean="0"/>
              <a:t>Guru Nanak Trust, Baba Farid University, CIES &amp; UBC School of Nursing </a:t>
            </a:r>
          </a:p>
          <a:p>
            <a:r>
              <a:rPr lang="en-CA" dirty="0" smtClean="0"/>
              <a:t>CNA &amp; ICN</a:t>
            </a:r>
          </a:p>
          <a:p>
            <a:r>
              <a:rPr lang="en-CA" dirty="0" smtClean="0"/>
              <a:t>CNSA!</a:t>
            </a:r>
          </a:p>
          <a:p>
            <a:r>
              <a:rPr lang="en-CA" dirty="0" smtClean="0"/>
              <a:t>My mentors and networks</a:t>
            </a:r>
            <a:endParaRPr lang="en-CA" dirty="0"/>
          </a:p>
        </p:txBody>
      </p:sp>
      <p:pic>
        <p:nvPicPr>
          <p:cNvPr id="7" name="Content Placeholder 6" descr="Charanjit and Nora s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1694564"/>
            <a:ext cx="3749675" cy="4078471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CA" dirty="0" smtClean="0"/>
              <a:t>Contact Information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pPr>
              <a:buNone/>
            </a:pPr>
            <a:r>
              <a:rPr lang="en-CA" b="1" dirty="0" smtClean="0">
                <a:hlinkClick r:id="rId2"/>
              </a:rPr>
              <a:t>PHC </a:t>
            </a:r>
            <a:r>
              <a:rPr lang="en-CA" b="1" dirty="0" smtClean="0">
                <a:hlinkClick r:id="rId2"/>
              </a:rPr>
              <a:t>Consulting</a:t>
            </a:r>
            <a:endParaRPr lang="en-CA" b="1" dirty="0" smtClean="0"/>
          </a:p>
          <a:p>
            <a:pPr>
              <a:buNone/>
            </a:pPr>
            <a:r>
              <a:rPr lang="en-CA" b="1" dirty="0" smtClean="0"/>
              <a:t>nwhyte@shaw.ca</a:t>
            </a:r>
            <a:endParaRPr lang="en-CA" b="1" dirty="0"/>
          </a:p>
        </p:txBody>
      </p:sp>
      <p:pic>
        <p:nvPicPr>
          <p:cNvPr id="4" name="Picture 3" descr="Beach view O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420888"/>
            <a:ext cx="7200800" cy="3840088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Building blocks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/>
          </a:bodyPr>
          <a:lstStyle/>
          <a:p>
            <a:r>
              <a:rPr lang="en-CA" dirty="0" smtClean="0"/>
              <a:t>Early career: Community health roles in rural Manitoba and in urban South Africa.</a:t>
            </a:r>
          </a:p>
          <a:p>
            <a:r>
              <a:rPr lang="en-CA" dirty="0" smtClean="0"/>
              <a:t>MSN with a clinical specialty in CHN followed by teaching at UBC.</a:t>
            </a:r>
          </a:p>
          <a:p>
            <a:r>
              <a:rPr lang="en-CA" dirty="0" smtClean="0"/>
              <a:t>Connections with Global Health initiatives in BC.</a:t>
            </a:r>
          </a:p>
          <a:p>
            <a:r>
              <a:rPr lang="en-CA" dirty="0" smtClean="0"/>
              <a:t>Worked for Provincial Nursing Association: RNABC</a:t>
            </a: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CA" dirty="0" smtClean="0"/>
              <a:t>Launched independent consulting practice 21 years ago: PHC Consulting.</a:t>
            </a:r>
          </a:p>
          <a:p>
            <a:r>
              <a:rPr lang="en-CA" dirty="0" smtClean="0"/>
              <a:t>Contracts in planning, managing and evaluating health &amp; nursing projects in BC and internationally.</a:t>
            </a:r>
          </a:p>
          <a:p>
            <a:r>
              <a:rPr lang="en-CA" dirty="0" smtClean="0"/>
              <a:t>Study tours &amp; conferences provided inspiration.</a:t>
            </a:r>
          </a:p>
          <a:p>
            <a:r>
              <a:rPr lang="en-CA" dirty="0" smtClean="0"/>
              <a:t>Flexibility to juggle local and global work.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Learning &amp; connecting through partnerships</a:t>
            </a:r>
            <a:endParaRPr lang="en-CA" dirty="0"/>
          </a:p>
        </p:txBody>
      </p:sp>
      <p:pic>
        <p:nvPicPr>
          <p:cNvPr id="6" name="Content Placeholder 5" descr="Grad Studen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27672"/>
            <a:ext cx="3749675" cy="2812256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CA" dirty="0" smtClean="0"/>
              <a:t>Nursing Association of Nepal &amp; Canadian Nurses Association</a:t>
            </a:r>
          </a:p>
          <a:p>
            <a:r>
              <a:rPr lang="en-CA" dirty="0" smtClean="0"/>
              <a:t>Japanese Nursing Association</a:t>
            </a:r>
          </a:p>
          <a:p>
            <a:r>
              <a:rPr lang="en-CA" dirty="0" smtClean="0"/>
              <a:t>Canada-India Education Society &amp; UBC Nursing &amp; Guru Nanak College of Nursing &amp; Baba Farid University of Health Sciences in India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Nepal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Long-term partnership over 7 years to rebuild a national nursing association in the 1990s </a:t>
            </a:r>
          </a:p>
          <a:p>
            <a:r>
              <a:rPr lang="en-CA" dirty="0" smtClean="0"/>
              <a:t>Supported by CNA’s International Program to strengthen nursing associations--with funding from the Canadian Govt.</a:t>
            </a:r>
          </a:p>
          <a:p>
            <a:r>
              <a:rPr lang="en-CA" dirty="0" smtClean="0"/>
              <a:t>Capacity development for NAN Board and nursing community </a:t>
            </a:r>
            <a:endParaRPr lang="en-CA" dirty="0"/>
          </a:p>
        </p:txBody>
      </p:sp>
      <p:pic>
        <p:nvPicPr>
          <p:cNvPr id="5" name="Content Placeholder 4" descr="log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1877836"/>
            <a:ext cx="3749675" cy="3711927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Outcomes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Infrastructure developed &amp; sustained </a:t>
            </a:r>
          </a:p>
          <a:p>
            <a:r>
              <a:rPr lang="en-CA" dirty="0" smtClean="0"/>
              <a:t>Nursing networks in rural areas</a:t>
            </a:r>
          </a:p>
          <a:p>
            <a:r>
              <a:rPr lang="en-CA" dirty="0" smtClean="0"/>
              <a:t>Continuing education</a:t>
            </a:r>
          </a:p>
          <a:p>
            <a:r>
              <a:rPr lang="en-CA" dirty="0" smtClean="0"/>
              <a:t>Nursing journal</a:t>
            </a:r>
          </a:p>
          <a:p>
            <a:r>
              <a:rPr lang="en-CA" dirty="0" smtClean="0"/>
              <a:t>Advocacy on health issues</a:t>
            </a:r>
          </a:p>
          <a:p>
            <a:r>
              <a:rPr lang="en-CA" dirty="0" smtClean="0"/>
              <a:t>Links with other civil society organizations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8" name="Content Placeholder 7" descr="nan_buildin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2327672"/>
            <a:ext cx="3749675" cy="2812256"/>
          </a:xfrm>
          <a:ln w="190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Community Outreach &amp; Volunteerism</a:t>
            </a:r>
            <a:endParaRPr lang="en-CA" dirty="0"/>
          </a:p>
        </p:txBody>
      </p:sp>
      <p:pic>
        <p:nvPicPr>
          <p:cNvPr id="7" name="Content Placeholder 6" descr="handwash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47800"/>
            <a:ext cx="6696744" cy="4572000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1066</TotalTime>
  <Words>1178</Words>
  <Application>Microsoft Office PowerPoint</Application>
  <PresentationFormat>On-screen Show (4:3)</PresentationFormat>
  <Paragraphs>175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Equity</vt:lpstr>
      <vt:lpstr>Slide</vt:lpstr>
      <vt:lpstr>Nursing Leadership: Global Contexts and Connections</vt:lpstr>
      <vt:lpstr>Dedication – Verna Huffman Splane</vt:lpstr>
      <vt:lpstr>Outline</vt:lpstr>
      <vt:lpstr>My journey in global nursing</vt:lpstr>
      <vt:lpstr>Building blocks</vt:lpstr>
      <vt:lpstr>Learning &amp; connecting through partnerships</vt:lpstr>
      <vt:lpstr>Nepal</vt:lpstr>
      <vt:lpstr>Outcomes</vt:lpstr>
      <vt:lpstr>Community Outreach &amp; Volunteerism</vt:lpstr>
      <vt:lpstr>International Nursing Day 2014</vt:lpstr>
      <vt:lpstr>Japan</vt:lpstr>
      <vt:lpstr>Context</vt:lpstr>
      <vt:lpstr>Demonstrating community meeting process in Miura City hosted by JNA</vt:lpstr>
      <vt:lpstr>Results of Miura City Meeting – “Guidebook for community meetings”</vt:lpstr>
      <vt:lpstr>Nagano College of Nursing</vt:lpstr>
      <vt:lpstr>India</vt:lpstr>
      <vt:lpstr>Canada-India Partnership</vt:lpstr>
      <vt:lpstr>Student Exchanges</vt:lpstr>
      <vt:lpstr>UBC students making connections</vt:lpstr>
      <vt:lpstr>Faculty Exchanges</vt:lpstr>
      <vt:lpstr>Partnership Models</vt:lpstr>
      <vt:lpstr>Building Capacity for Primary Health Care in Rural Punjab</vt:lpstr>
      <vt:lpstr>Phase 1: Community Assessment</vt:lpstr>
      <vt:lpstr>Assessment Process</vt:lpstr>
      <vt:lpstr>Phase 2: Village health services</vt:lpstr>
      <vt:lpstr>CHNs leading change</vt:lpstr>
      <vt:lpstr>Health Fair </vt:lpstr>
      <vt:lpstr>Village Environments </vt:lpstr>
      <vt:lpstr>“Healthy Mothers, Healthy Babies”</vt:lpstr>
      <vt:lpstr>International Council of Nurses</vt:lpstr>
      <vt:lpstr>Judith Shamian, President 2013-2017</vt:lpstr>
      <vt:lpstr>ICN Student Assembly - 2013</vt:lpstr>
      <vt:lpstr>Delegates at ICN Congress –  Durban 2009</vt:lpstr>
      <vt:lpstr>ICN 2015 Conference</vt:lpstr>
      <vt:lpstr>Sustainable Development Goals</vt:lpstr>
      <vt:lpstr>Goals &amp; Targets for Health</vt:lpstr>
      <vt:lpstr>New Contexts &amp; Opportunities</vt:lpstr>
      <vt:lpstr>References</vt:lpstr>
      <vt:lpstr>Engagement  &amp; Career Opportunities</vt:lpstr>
      <vt:lpstr>Closing Comments...</vt:lpstr>
      <vt:lpstr>Appreciation 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Leadership: Global Contexts and Connections</dc:title>
  <dc:creator>Nora Whyte</dc:creator>
  <cp:lastModifiedBy>Nora Whyte</cp:lastModifiedBy>
  <cp:revision>130</cp:revision>
  <dcterms:created xsi:type="dcterms:W3CDTF">2015-10-21T17:49:21Z</dcterms:created>
  <dcterms:modified xsi:type="dcterms:W3CDTF">2015-10-26T19:22:35Z</dcterms:modified>
</cp:coreProperties>
</file>